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4" r:id="rId5"/>
    <p:sldId id="265" r:id="rId6"/>
    <p:sldId id="266" r:id="rId7"/>
    <p:sldId id="267" r:id="rId8"/>
    <p:sldId id="268" r:id="rId9"/>
    <p:sldId id="269" r:id="rId10"/>
    <p:sldId id="270"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A195E60-1C0D-40B8-AF72-732CB608838C}">
          <p14:sldIdLst>
            <p14:sldId id="256"/>
            <p14:sldId id="263"/>
            <p14:sldId id="262"/>
            <p14:sldId id="264"/>
            <p14:sldId id="265"/>
            <p14:sldId id="266"/>
            <p14:sldId id="267"/>
            <p14:sldId id="268"/>
            <p14:sldId id="269"/>
            <p14:sldId id="270"/>
          </p14:sldIdLst>
        </p14:section>
        <p14:section name="Sección sin título" id="{1F2B56BD-6688-4901-A90D-52925A19AE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07" autoAdjust="0"/>
  </p:normalViewPr>
  <p:slideViewPr>
    <p:cSldViewPr>
      <p:cViewPr varScale="1">
        <p:scale>
          <a:sx n="66" d="100"/>
          <a:sy n="66"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12/10/2016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 </a:t>
            </a:r>
            <a:r>
              <a:rPr lang="es-MX" b="1" dirty="0" smtClean="0"/>
              <a:t>Procesos de Manufactura</a:t>
            </a:r>
            <a:endParaRPr lang="es-MX" b="1"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a:t>
            </a:r>
            <a:r>
              <a:rPr lang="es-ES" sz="2000" b="1" dirty="0" smtClean="0">
                <a:solidFill>
                  <a:schemeClr val="tx1"/>
                </a:solidFill>
                <a:latin typeface="Arial"/>
                <a:cs typeface="Arial"/>
              </a:rPr>
              <a:t>Mantenimiento de Sistemas Mecánicos</a:t>
            </a:r>
            <a:r>
              <a:rPr lang="es-ES_tradnl" sz="2000" b="1" dirty="0" smtClean="0">
                <a:solidFill>
                  <a:schemeClr val="tx1"/>
                </a:solidFill>
                <a:latin typeface="Arial"/>
                <a:cs typeface="Arial"/>
              </a:rPr>
              <a:t> </a:t>
            </a:r>
            <a:endParaRPr lang="es-MX" sz="2000" b="1" dirty="0" smtClean="0">
              <a:solidFill>
                <a:schemeClr val="tx1"/>
              </a:solidFill>
              <a:latin typeface="Arial"/>
              <a:cs typeface="Arial"/>
            </a:endParaRP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Ing. Francisco López Sánchez</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Julio-Diciembre- 2016 </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0"/>
            <a:ext cx="8229600" cy="3591272"/>
          </a:xfrm>
        </p:spPr>
        <p:txBody>
          <a:bodyPr>
            <a:normAutofit fontScale="90000"/>
          </a:bodyPr>
          <a:lstStyle/>
          <a:p>
            <a:pPr algn="l"/>
            <a:r>
              <a:rPr lang="es-MX" dirty="0" smtClean="0"/>
              <a:t>Referencias</a:t>
            </a:r>
            <a:r>
              <a:rPr lang="es-MX" dirty="0" smtClean="0"/>
              <a:t>:</a:t>
            </a:r>
            <a:br>
              <a:rPr lang="es-MX" dirty="0" smtClean="0"/>
            </a:br>
            <a:r>
              <a:rPr lang="es-MX" sz="2400" b="1" dirty="0" smtClean="0"/>
              <a:t>1.- MIKELL P. GROOVER, (1997), Fundamentos de Manufactura Moderna: materiales, procesos y sistemas , PEARSON, Primera edición, Naucalpan de Juárez, Estado de México, ISBN: 968-880-846-6 </a:t>
            </a:r>
            <a:r>
              <a:rPr lang="es-MX" dirty="0" smtClean="0"/>
              <a:t/>
            </a:r>
            <a:br>
              <a:rPr lang="es-MX" dirty="0" smtClean="0"/>
            </a:br>
            <a:r>
              <a:rPr lang="es-MX" sz="2400" b="1" dirty="0" smtClean="0"/>
              <a:t>2</a:t>
            </a:r>
            <a:r>
              <a:rPr lang="es-MX" sz="2400" b="1" dirty="0" smtClean="0"/>
              <a:t>.- </a:t>
            </a:r>
            <a:r>
              <a:rPr lang="es-MX" sz="2400" b="1" dirty="0" smtClean="0"/>
              <a:t>Serope Kalpakjian y Steven R. Schmid, Manufactura, Ingeniería y Tecnología, (2014). PEARSON, Séptima edición, México, D.F. ISBN: 978-607-32-2735--3</a:t>
            </a:r>
            <a:br>
              <a:rPr lang="es-MX" sz="2400" b="1" dirty="0" smtClean="0"/>
            </a:br>
            <a:endParaRPr lang="es-MX" sz="2400" b="1" dirty="0"/>
          </a:p>
        </p:txBody>
      </p:sp>
    </p:spTree>
    <p:extLst>
      <p:ext uri="{BB962C8B-B14F-4D97-AF65-F5344CB8AC3E}">
        <p14:creationId xmlns:p14="http://schemas.microsoft.com/office/powerpoint/2010/main" val="1129488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340768"/>
            <a:ext cx="8229600" cy="1143000"/>
          </a:xfrm>
        </p:spPr>
        <p:txBody>
          <a:bodyPr/>
          <a:lstStyle/>
          <a:p>
            <a:r>
              <a:rPr lang="es-MX" b="1" dirty="0"/>
              <a:t>Manufactura</a:t>
            </a:r>
          </a:p>
        </p:txBody>
      </p:sp>
      <p:sp>
        <p:nvSpPr>
          <p:cNvPr id="3" name="Marcador de contenido 2"/>
          <p:cNvSpPr>
            <a:spLocks noGrp="1"/>
          </p:cNvSpPr>
          <p:nvPr>
            <p:ph idx="1"/>
          </p:nvPr>
        </p:nvSpPr>
        <p:spPr>
          <a:xfrm>
            <a:off x="457200" y="2348880"/>
            <a:ext cx="8229600" cy="4536504"/>
          </a:xfrm>
        </p:spPr>
        <p:txBody>
          <a:bodyPr>
            <a:normAutofit/>
          </a:bodyPr>
          <a:lstStyle/>
          <a:p>
            <a:pPr marL="0" indent="0" algn="ctr">
              <a:buNone/>
            </a:pPr>
            <a:r>
              <a:rPr lang="es-MX" b="1" dirty="0">
                <a:latin typeface="Arial" pitchFamily="34" charset="0"/>
                <a:cs typeface="Arial" pitchFamily="34" charset="0"/>
              </a:rPr>
              <a:t>Resumen:</a:t>
            </a:r>
          </a:p>
          <a:p>
            <a:pPr marL="0" indent="0">
              <a:buNone/>
            </a:pPr>
            <a:r>
              <a:rPr lang="es-MX" sz="2400" b="1" dirty="0" smtClean="0">
                <a:latin typeface="Arial" pitchFamily="34" charset="0"/>
                <a:cs typeface="Arial" pitchFamily="34" charset="0"/>
              </a:rPr>
              <a:t>La Manufactura, como campo de estudio ha sido redescubierto. Se le ha dado el desarrollo con nuevos programas y cursos en sistemas de Manufactura CAD/CAM, robótica y áreas conexas.</a:t>
            </a:r>
          </a:p>
          <a:p>
            <a:pPr marL="0" indent="0">
              <a:buNone/>
            </a:pPr>
            <a:r>
              <a:rPr lang="es-MX" sz="2400" b="1" dirty="0" smtClean="0">
                <a:latin typeface="Arial" pitchFamily="34" charset="0"/>
                <a:cs typeface="Arial" pitchFamily="34" charset="0"/>
              </a:rPr>
              <a:t>La Manufactura es una actividad importante desde el punto de vista tecnológico, económico e histórico, proporciona a la sociedad y a sus miembros aquellos bienes que son necesarios o deseados </a:t>
            </a:r>
            <a:r>
              <a:rPr lang="es-MX" sz="2400" b="1" dirty="0" smtClean="0">
                <a:latin typeface="Arial" pitchFamily="34" charset="0"/>
                <a:cs typeface="Arial" pitchFamily="34" charset="0"/>
              </a:rPr>
              <a:t>  </a:t>
            </a:r>
            <a:endParaRPr lang="es-MX" sz="2400" b="1" dirty="0">
              <a:latin typeface="Arial" pitchFamily="34" charset="0"/>
              <a:cs typeface="Arial" pitchFamily="34" charset="0"/>
            </a:endParaRPr>
          </a:p>
          <a:p>
            <a:pPr marL="0" indent="0">
              <a:buNone/>
            </a:pPr>
            <a:endParaRPr lang="es-MX" dirty="0"/>
          </a:p>
        </p:txBody>
      </p:sp>
    </p:spTree>
    <p:extLst>
      <p:ext uri="{BB962C8B-B14F-4D97-AF65-F5344CB8AC3E}">
        <p14:creationId xmlns:p14="http://schemas.microsoft.com/office/powerpoint/2010/main" val="2278171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205880"/>
            <a:ext cx="8229600" cy="1143000"/>
          </a:xfrm>
        </p:spPr>
        <p:txBody>
          <a:bodyPr/>
          <a:lstStyle/>
          <a:p>
            <a:r>
              <a:rPr lang="es-MX" b="1" dirty="0" smtClean="0"/>
              <a:t>Abstract</a:t>
            </a:r>
            <a:endParaRPr lang="es-MX" b="1" dirty="0"/>
          </a:p>
        </p:txBody>
      </p:sp>
      <p:sp>
        <p:nvSpPr>
          <p:cNvPr id="3" name="Marcador de contenido 2"/>
          <p:cNvSpPr>
            <a:spLocks noGrp="1"/>
          </p:cNvSpPr>
          <p:nvPr>
            <p:ph idx="1"/>
          </p:nvPr>
        </p:nvSpPr>
        <p:spPr>
          <a:xfrm>
            <a:off x="457200" y="2132856"/>
            <a:ext cx="8229600" cy="4505041"/>
          </a:xfrm>
        </p:spPr>
        <p:txBody>
          <a:bodyPr>
            <a:normAutofit/>
          </a:bodyPr>
          <a:lstStyle/>
          <a:p>
            <a:pPr marL="0" indent="0">
              <a:buNone/>
            </a:pPr>
            <a:r>
              <a:rPr lang="en-US" sz="2400" b="1" dirty="0"/>
              <a:t>Manufacturing, as a field of study has been rediscovered. It has been given development with new programs and courses Manufacturing systems CAD / CAM, robotics and related areas.</a:t>
            </a:r>
          </a:p>
          <a:p>
            <a:pPr marL="0" indent="0">
              <a:buNone/>
            </a:pPr>
            <a:r>
              <a:rPr lang="en-US" sz="2400" b="1" dirty="0"/>
              <a:t>Manufacturing is an important activity from the technological, economic and historical perspective, provides society and its members those goods that are necessary or desired</a:t>
            </a:r>
            <a:endParaRPr lang="es-MX" sz="2400" b="1" dirty="0" smtClean="0"/>
          </a:p>
          <a:p>
            <a:pPr marL="0" indent="0">
              <a:buNone/>
            </a:pPr>
            <a:r>
              <a:rPr lang="es-MX" sz="3500" b="1" dirty="0" smtClean="0"/>
              <a:t>Keywords </a:t>
            </a:r>
            <a:r>
              <a:rPr lang="es-MX" sz="3500" b="1" dirty="0" smtClean="0"/>
              <a:t>: manufacturing, rediscovered, CAD/CAM, robotics, technological, econimoc, historical </a:t>
            </a:r>
            <a:endParaRPr lang="es-MX" sz="3500" b="1" dirty="0"/>
          </a:p>
        </p:txBody>
      </p:sp>
    </p:spTree>
    <p:extLst>
      <p:ext uri="{BB962C8B-B14F-4D97-AF65-F5344CB8AC3E}">
        <p14:creationId xmlns:p14="http://schemas.microsoft.com/office/powerpoint/2010/main" val="775822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1844824"/>
            <a:ext cx="8229600" cy="935906"/>
          </a:xfrm>
        </p:spPr>
        <p:txBody>
          <a:bodyPr>
            <a:normAutofit fontScale="90000"/>
          </a:bodyPr>
          <a:lstStyle/>
          <a:p>
            <a:r>
              <a:rPr lang="es-MX" b="1" dirty="0">
                <a:cs typeface="Arial" pitchFamily="34" charset="0"/>
              </a:rPr>
              <a:t>1.1 Conceptos básicos de los procesos de manufactura</a:t>
            </a:r>
            <a:endParaRPr lang="es-MX" dirty="0"/>
          </a:p>
        </p:txBody>
      </p:sp>
      <p:sp>
        <p:nvSpPr>
          <p:cNvPr id="3" name="Marcador de contenido 2"/>
          <p:cNvSpPr>
            <a:spLocks noGrp="1"/>
          </p:cNvSpPr>
          <p:nvPr>
            <p:ph idx="4294967295"/>
          </p:nvPr>
        </p:nvSpPr>
        <p:spPr>
          <a:xfrm>
            <a:off x="446856" y="2852936"/>
            <a:ext cx="8229600" cy="4176464"/>
          </a:xfrm>
        </p:spPr>
        <p:txBody>
          <a:bodyPr>
            <a:normAutofit fontScale="77500" lnSpcReduction="20000"/>
          </a:bodyPr>
          <a:lstStyle/>
          <a:p>
            <a:pPr marL="0" indent="0">
              <a:buNone/>
            </a:pPr>
            <a:r>
              <a:rPr lang="es-MX" sz="2600" b="1" dirty="0">
                <a:latin typeface="Arial" pitchFamily="34" charset="0"/>
                <a:cs typeface="Arial" pitchFamily="34" charset="0"/>
              </a:rPr>
              <a:t>Introducción</a:t>
            </a:r>
          </a:p>
          <a:p>
            <a:pPr marL="0" indent="0">
              <a:buNone/>
            </a:pPr>
            <a:r>
              <a:rPr lang="es-ES_tradnl" sz="2600" b="1" dirty="0">
                <a:latin typeface="Arial" panose="020B0604020202020204" pitchFamily="34" charset="0"/>
                <a:cs typeface="Arial" panose="020B0604020202020204" pitchFamily="34" charset="0"/>
              </a:rPr>
              <a:t>La manufactura es una actividad importante desde el punto de vista </a:t>
            </a:r>
            <a:r>
              <a:rPr lang="es-ES_tradnl" sz="2600" b="1" i="1" dirty="0">
                <a:latin typeface="Arial" panose="020B0604020202020204" pitchFamily="34" charset="0"/>
                <a:cs typeface="Arial" panose="020B0604020202020204" pitchFamily="34" charset="0"/>
              </a:rPr>
              <a:t>tecnológico, económico e histórico</a:t>
            </a:r>
            <a:r>
              <a:rPr lang="es-ES_tradnl" sz="2600" b="1" dirty="0">
                <a:latin typeface="Arial" panose="020B0604020202020204" pitchFamily="34" charset="0"/>
                <a:cs typeface="Arial" panose="020B0604020202020204" pitchFamily="34" charset="0"/>
              </a:rPr>
              <a:t>. Se puede definir la</a:t>
            </a:r>
            <a:r>
              <a:rPr lang="es-ES_tradnl" sz="2600" b="1" i="1" dirty="0">
                <a:latin typeface="Arial" panose="020B0604020202020204" pitchFamily="34" charset="0"/>
                <a:cs typeface="Arial" panose="020B0604020202020204" pitchFamily="34" charset="0"/>
              </a:rPr>
              <a:t> tecnología</a:t>
            </a:r>
            <a:r>
              <a:rPr lang="es-ES_tradnl" sz="2600" b="1" dirty="0">
                <a:latin typeface="Arial" panose="020B0604020202020204" pitchFamily="34" charset="0"/>
                <a:cs typeface="Arial" panose="020B0604020202020204" pitchFamily="34" charset="0"/>
              </a:rPr>
              <a:t> como una aplicación de la ciencia que proporciona a la sociedad y a sus miembros aquellos bienes que son necesarios o deseados. Existen numerosos ejemplos de tecnologías que afectan directa o indirectamente nuestra vida diaria. </a:t>
            </a:r>
            <a:endParaRPr lang="es-MX" sz="2600" b="1" dirty="0">
              <a:latin typeface="Arial" panose="020B0604020202020204" pitchFamily="34" charset="0"/>
              <a:cs typeface="Arial" panose="020B0604020202020204" pitchFamily="34" charset="0"/>
            </a:endParaRPr>
          </a:p>
          <a:p>
            <a:pPr marL="0" indent="0">
              <a:buNone/>
            </a:pPr>
            <a:r>
              <a:rPr lang="es-ES_tradnl" sz="2600" b="1" dirty="0">
                <a:latin typeface="Arial" panose="020B0604020202020204" pitchFamily="34" charset="0"/>
                <a:cs typeface="Arial" panose="020B0604020202020204" pitchFamily="34" charset="0"/>
              </a:rPr>
              <a:t>Son el resultado de diversas tecnologías que ayudan a nuestra sociedad y a sus miembros a vivir mejor. ¿Qué tienen estos productos en común?  Todos son manufacturas. Estos portentos tecnológicos no existirían si no hubiera sido posible producirlos. La manufactura es el factor </a:t>
            </a:r>
            <a:r>
              <a:rPr lang="es-ES_tradnl" sz="2600" b="1" dirty="0" smtClean="0">
                <a:latin typeface="Arial" panose="020B0604020202020204" pitchFamily="34" charset="0"/>
                <a:cs typeface="Arial" panose="020B0604020202020204" pitchFamily="34" charset="0"/>
              </a:rPr>
              <a:t>esencial </a:t>
            </a:r>
            <a:r>
              <a:rPr lang="es-ES_tradnl" sz="2600" b="1" dirty="0">
                <a:latin typeface="Arial" panose="020B0604020202020204" pitchFamily="34" charset="0"/>
                <a:cs typeface="Arial" panose="020B0604020202020204" pitchFamily="34" charset="0"/>
              </a:rPr>
              <a:t>que los ha hecho posibles gracias a la tecnología.  </a:t>
            </a:r>
            <a:endParaRPr lang="es-MX" sz="2600" b="1" dirty="0">
              <a:latin typeface="Arial" panose="020B0604020202020204" pitchFamily="34" charset="0"/>
              <a:cs typeface="Arial" panose="020B0604020202020204" pitchFamily="34" charset="0"/>
            </a:endParaRPr>
          </a:p>
          <a:p>
            <a:pPr marL="0" indent="0">
              <a:buNone/>
            </a:pPr>
            <a:endParaRPr lang="es-MX" dirty="0"/>
          </a:p>
        </p:txBody>
      </p:sp>
    </p:spTree>
    <p:extLst>
      <p:ext uri="{BB962C8B-B14F-4D97-AF65-F5344CB8AC3E}">
        <p14:creationId xmlns:p14="http://schemas.microsoft.com/office/powerpoint/2010/main" val="3628082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662880" y="2303537"/>
            <a:ext cx="8229600" cy="4941887"/>
          </a:xfrm>
        </p:spPr>
        <p:txBody>
          <a:bodyPr>
            <a:normAutofit fontScale="40000" lnSpcReduction="20000"/>
          </a:bodyPr>
          <a:lstStyle/>
          <a:p>
            <a:pPr marL="0" indent="0">
              <a:buNone/>
            </a:pPr>
            <a:r>
              <a:rPr lang="es-ES_tradnl" sz="4600" b="1" i="1" dirty="0">
                <a:latin typeface="Arial" panose="020B0604020202020204" pitchFamily="34" charset="0"/>
                <a:cs typeface="Arial" panose="020B0604020202020204" pitchFamily="34" charset="0"/>
              </a:rPr>
              <a:t>Económicamente,</a:t>
            </a:r>
            <a:r>
              <a:rPr lang="es-ES_tradnl" sz="4600" b="1" dirty="0">
                <a:latin typeface="Arial" panose="020B0604020202020204" pitchFamily="34" charset="0"/>
                <a:cs typeface="Arial" panose="020B0604020202020204" pitchFamily="34" charset="0"/>
              </a:rPr>
              <a:t> la manufactura es un instrumento importante que permite a una nación crear riqueza material. En la moderna económica internacional, una nación necesita una sólida base manufacturera (o recursos naturales importantes) si desea tener una economía fuerte con la cual brindar a su pueblo un alto nivel de vida.</a:t>
            </a:r>
            <a:endParaRPr lang="es-MX" sz="4600" b="1" dirty="0">
              <a:latin typeface="Arial" panose="020B0604020202020204" pitchFamily="34" charset="0"/>
              <a:cs typeface="Arial" panose="020B0604020202020204" pitchFamily="34" charset="0"/>
            </a:endParaRPr>
          </a:p>
          <a:p>
            <a:pPr marL="0" indent="0">
              <a:buNone/>
            </a:pPr>
            <a:r>
              <a:rPr lang="es-ES_tradnl" sz="4600" b="1" i="1" dirty="0">
                <a:latin typeface="Arial" panose="020B0604020202020204" pitchFamily="34" charset="0"/>
                <a:cs typeface="Arial" panose="020B0604020202020204" pitchFamily="34" charset="0"/>
              </a:rPr>
              <a:t>Históricamente </a:t>
            </a:r>
            <a:r>
              <a:rPr lang="es-ES_tradnl" sz="4600" b="1" dirty="0">
                <a:latin typeface="Arial" panose="020B0604020202020204" pitchFamily="34" charset="0"/>
                <a:cs typeface="Arial" panose="020B0604020202020204" pitchFamily="34" charset="0"/>
              </a:rPr>
              <a:t>se ha subestimado la importancia de la manufactura en el desarrollo de las civilizaciones, no obstante, las culturas humanas que han sabido hacer mejor las cosas a lo largo de la historia, han sido las más exitosas. Haciendo mejores herramientas, se perfeccionaron las artesanías y las armas; las artesanías les permitieron un mejor nivel de vida, las armas les permitieron conquistar a las culturas vecinas en tiempos de conflicto. En la Segunda Guerra Mundial (1939-1945) Estados Unidos sobrepasó a Alemania y Japón en producción, lo cual fue una ventaja decisiva para ganar la guerra. La historia de la civilización ha sido en gran parte, la historia de la habilidad humana para fabricar cosas</a:t>
            </a:r>
            <a:endParaRPr lang="es-MX" sz="4600" b="1" dirty="0">
              <a:latin typeface="Arial" panose="020B0604020202020204" pitchFamily="34" charset="0"/>
              <a:cs typeface="Arial" panose="020B0604020202020204" pitchFamily="34" charset="0"/>
            </a:endParaRPr>
          </a:p>
          <a:p>
            <a:pPr marL="0" indent="0">
              <a:buNone/>
            </a:pPr>
            <a:endParaRPr lang="es-MX"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0275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539552" y="1988840"/>
            <a:ext cx="8496944" cy="4801314"/>
          </a:xfrm>
          <a:prstGeom prst="rect">
            <a:avLst/>
          </a:prstGeom>
          <a:noFill/>
        </p:spPr>
        <p:txBody>
          <a:bodyPr wrap="square" rtlCol="0">
            <a:spAutoFit/>
          </a:bodyPr>
          <a:lstStyle/>
          <a:p>
            <a:r>
              <a:rPr lang="es-ES" b="1" dirty="0">
                <a:latin typeface="Arial" panose="020B0604020202020204" pitchFamily="34" charset="0"/>
                <a:cs typeface="Arial" panose="020B0604020202020204" pitchFamily="34" charset="0"/>
              </a:rPr>
              <a:t>1.1</a:t>
            </a:r>
            <a:r>
              <a:rPr lang="es-ES" dirty="0">
                <a:latin typeface="Arial" panose="020B0604020202020204" pitchFamily="34" charset="0"/>
                <a:cs typeface="Arial" panose="020B0604020202020204" pitchFamily="34" charset="0"/>
              </a:rPr>
              <a:t>.</a:t>
            </a:r>
            <a:r>
              <a:rPr lang="es-ES" b="1" dirty="0">
                <a:latin typeface="Arial" panose="020B0604020202020204" pitchFamily="34" charset="0"/>
                <a:cs typeface="Arial" panose="020B0604020202020204" pitchFamily="34" charset="0"/>
              </a:rPr>
              <a:t>1 Definiciones</a:t>
            </a:r>
            <a:endParaRPr lang="es-MX"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         </a:t>
            </a:r>
            <a:r>
              <a:rPr lang="es-ES_tradnl" b="1" dirty="0">
                <a:latin typeface="Arial" panose="020B0604020202020204" pitchFamily="34" charset="0"/>
                <a:cs typeface="Arial" panose="020B0604020202020204" pitchFamily="34" charset="0"/>
              </a:rPr>
              <a:t>Trataremos algunos temas generales sobre manufactura. ¿</a:t>
            </a:r>
            <a:r>
              <a:rPr lang="es-ES_tradnl" b="1" i="1" dirty="0">
                <a:latin typeface="Arial" panose="020B0604020202020204" pitchFamily="34" charset="0"/>
                <a:cs typeface="Arial" panose="020B0604020202020204" pitchFamily="34" charset="0"/>
              </a:rPr>
              <a:t>Qué es manufactura?  ¿Cómo se organiza en la industria?  ¿Cuáles son los materiales, los procesos y los sistemas con que se realiza la producción?     </a:t>
            </a:r>
            <a:endParaRPr lang="es-MX"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 </a:t>
            </a:r>
            <a:endParaRPr lang="es-MX"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a:t>
            </a:r>
            <a:r>
              <a:rPr lang="es-ES_tradnl" b="1" i="1" dirty="0">
                <a:latin typeface="Arial" panose="020B0604020202020204" pitchFamily="34" charset="0"/>
                <a:cs typeface="Arial" panose="020B0604020202020204" pitchFamily="34" charset="0"/>
              </a:rPr>
              <a:t>Qué es manufactura?   </a:t>
            </a:r>
            <a:r>
              <a:rPr lang="es-ES_tradnl" b="1" dirty="0">
                <a:latin typeface="Arial" panose="020B0604020202020204" pitchFamily="34" charset="0"/>
                <a:cs typeface="Arial" panose="020B0604020202020204" pitchFamily="34" charset="0"/>
              </a:rPr>
              <a:t>La palabra manufactura se deriva de las palabras latinas:</a:t>
            </a:r>
            <a:endParaRPr lang="es-MX" b="1"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                                             </a:t>
            </a:r>
            <a:r>
              <a:rPr lang="es-ES_tradnl" b="1" i="1" dirty="0">
                <a:latin typeface="Arial" panose="020B0604020202020204" pitchFamily="34" charset="0"/>
                <a:cs typeface="Arial" panose="020B0604020202020204" pitchFamily="34" charset="0"/>
              </a:rPr>
              <a:t>manus</a:t>
            </a:r>
            <a:r>
              <a:rPr lang="es-ES_tradnl" b="1" dirty="0">
                <a:latin typeface="Arial" panose="020B0604020202020204" pitchFamily="34" charset="0"/>
                <a:cs typeface="Arial" panose="020B0604020202020204" pitchFamily="34" charset="0"/>
              </a:rPr>
              <a:t> (manos) y </a:t>
            </a:r>
            <a:r>
              <a:rPr lang="es-ES_tradnl" b="1" i="1" dirty="0">
                <a:latin typeface="Arial" panose="020B0604020202020204" pitchFamily="34" charset="0"/>
                <a:cs typeface="Arial" panose="020B0604020202020204" pitchFamily="34" charset="0"/>
              </a:rPr>
              <a:t>factus</a:t>
            </a:r>
            <a:r>
              <a:rPr lang="es-ES_tradnl" b="1" dirty="0">
                <a:latin typeface="Arial" panose="020B0604020202020204" pitchFamily="34" charset="0"/>
                <a:cs typeface="Arial" panose="020B0604020202020204" pitchFamily="34" charset="0"/>
              </a:rPr>
              <a:t> (hacer); hacer con las manos</a:t>
            </a:r>
            <a:endParaRPr lang="es-MX" b="1"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                                             </a:t>
            </a:r>
            <a:r>
              <a:rPr lang="es-ES_tradnl" b="1" i="1" dirty="0">
                <a:latin typeface="Arial" panose="020B0604020202020204" pitchFamily="34" charset="0"/>
                <a:cs typeface="Arial" panose="020B0604020202020204" pitchFamily="34" charset="0"/>
              </a:rPr>
              <a:t>manufacturing</a:t>
            </a:r>
            <a:r>
              <a:rPr lang="es-ES_tradnl" dirty="0">
                <a:latin typeface="Arial" panose="020B0604020202020204" pitchFamily="34" charset="0"/>
                <a:cs typeface="Arial" panose="020B0604020202020204" pitchFamily="34" charset="0"/>
              </a:rPr>
              <a:t> --- </a:t>
            </a:r>
            <a:r>
              <a:rPr lang="es-ES_tradnl" b="1" dirty="0">
                <a:latin typeface="Arial" panose="020B0604020202020204" pitchFamily="34" charset="0"/>
                <a:cs typeface="Arial" panose="020B0604020202020204" pitchFamily="34" charset="0"/>
              </a:rPr>
              <a:t>describe el método manual</a:t>
            </a:r>
            <a:endParaRPr lang="es-MX" b="1"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 </a:t>
            </a:r>
            <a:endParaRPr lang="es-MX" dirty="0">
              <a:latin typeface="Arial" panose="020B0604020202020204" pitchFamily="34" charset="0"/>
              <a:cs typeface="Arial" panose="020B0604020202020204" pitchFamily="34" charset="0"/>
            </a:endParaRPr>
          </a:p>
          <a:p>
            <a:r>
              <a:rPr lang="es-ES_tradnl" b="1" i="1" dirty="0">
                <a:latin typeface="Arial" panose="020B0604020202020204" pitchFamily="34" charset="0"/>
                <a:cs typeface="Arial" panose="020B0604020202020204" pitchFamily="34" charset="0"/>
              </a:rPr>
              <a:t>Definición de manufactura. -</a:t>
            </a:r>
            <a:r>
              <a:rPr lang="es-ES_tradnl" dirty="0">
                <a:latin typeface="Arial" panose="020B0604020202020204" pitchFamily="34" charset="0"/>
                <a:cs typeface="Arial" panose="020B0604020202020204" pitchFamily="34" charset="0"/>
              </a:rPr>
              <a:t> </a:t>
            </a:r>
            <a:r>
              <a:rPr lang="es-ES_tradnl" b="1" dirty="0">
                <a:latin typeface="Arial" panose="020B0604020202020204" pitchFamily="34" charset="0"/>
                <a:cs typeface="Arial" panose="020B0604020202020204" pitchFamily="34" charset="0"/>
              </a:rPr>
              <a:t>Como campo de estudio en el contexto moderno, puede definirse de dos maneras: </a:t>
            </a:r>
            <a:r>
              <a:rPr lang="es-ES_tradnl" b="1" i="1" dirty="0">
                <a:latin typeface="Arial" panose="020B0604020202020204" pitchFamily="34" charset="0"/>
                <a:cs typeface="Arial" panose="020B0604020202020204" pitchFamily="34" charset="0"/>
              </a:rPr>
              <a:t>Tecnológica y Económica.</a:t>
            </a:r>
            <a:endParaRPr lang="es-MX" dirty="0">
              <a:latin typeface="Arial" panose="020B0604020202020204" pitchFamily="34" charset="0"/>
              <a:cs typeface="Arial" panose="020B0604020202020204" pitchFamily="34" charset="0"/>
            </a:endParaRPr>
          </a:p>
          <a:p>
            <a:r>
              <a:rPr lang="es-ES_tradnl" b="1" i="1" dirty="0">
                <a:latin typeface="Arial" panose="020B0604020202020204" pitchFamily="34" charset="0"/>
                <a:cs typeface="Arial" panose="020B0604020202020204" pitchFamily="34" charset="0"/>
              </a:rPr>
              <a:t>Tecnológicamente</a:t>
            </a:r>
            <a:r>
              <a:rPr lang="es-ES_tradnl" b="1" dirty="0">
                <a:latin typeface="Arial" panose="020B0604020202020204" pitchFamily="34" charset="0"/>
                <a:cs typeface="Arial" panose="020B0604020202020204" pitchFamily="34" charset="0"/>
              </a:rPr>
              <a:t> es la aplicación de procesos químicos y físicos que alteran la geometría, las propiedades o el aspecto de un determinado material para elaborar partes o productos terminados. </a:t>
            </a:r>
            <a:endParaRPr lang="es-MX" b="1"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305840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51521" y="1916832"/>
            <a:ext cx="8568951" cy="5078313"/>
          </a:xfrm>
          <a:prstGeom prst="rect">
            <a:avLst/>
          </a:prstGeom>
          <a:noFill/>
        </p:spPr>
        <p:txBody>
          <a:bodyPr wrap="square" rtlCol="0">
            <a:spAutoFit/>
          </a:bodyPr>
          <a:lstStyle/>
          <a:p>
            <a:r>
              <a:rPr lang="es-MX" dirty="0" smtClean="0"/>
              <a:t> </a:t>
            </a:r>
            <a:r>
              <a:rPr lang="es-ES_tradnl" b="1" dirty="0"/>
              <a:t>Los procesos para realizar la manufactura involucran una combinación </a:t>
            </a:r>
            <a:r>
              <a:rPr lang="es-ES_tradnl" b="1" dirty="0" smtClean="0"/>
              <a:t>de:</a:t>
            </a:r>
            <a:r>
              <a:rPr lang="es-MX" b="1" dirty="0"/>
              <a:t> </a:t>
            </a:r>
            <a:r>
              <a:rPr lang="es-ES_tradnl" b="1" dirty="0" smtClean="0"/>
              <a:t>Máquinas, Herramientas, Energía Trabajo </a:t>
            </a:r>
            <a:r>
              <a:rPr lang="es-ES_tradnl" b="1" dirty="0"/>
              <a:t>manual</a:t>
            </a:r>
            <a:endParaRPr lang="es-MX" b="1" dirty="0"/>
          </a:p>
          <a:p>
            <a:r>
              <a:rPr lang="es-ES_tradnl" b="1" dirty="0"/>
              <a:t>La manufactura se realiza casi siempre como una sucesión de operaciones. Cada una de ellas lleva al material cada vez más cerca del estado final deseado</a:t>
            </a:r>
            <a:endParaRPr lang="es-MX" b="1" dirty="0"/>
          </a:p>
          <a:p>
            <a:r>
              <a:rPr lang="es-ES_tradnl" b="1" i="1" dirty="0"/>
              <a:t>Económicamente,</a:t>
            </a:r>
            <a:r>
              <a:rPr lang="es-ES_tradnl" b="1" dirty="0"/>
              <a:t> la manufactura es la transformación de materiales en artículos de mayor valor, a través de una o más operaciones o procesos de ensamble. El punto clave es que la manufactura </a:t>
            </a:r>
            <a:r>
              <a:rPr lang="es-ES_tradnl" b="1" i="1" dirty="0"/>
              <a:t>agrega valor</a:t>
            </a:r>
            <a:r>
              <a:rPr lang="es-ES_tradnl" b="1" dirty="0"/>
              <a:t> al material original, cambiando su forma o propiedades o al combinarlo con otros materiales que han sido alterados en forma similar. El material original se vuelve más valioso mediante las operaciones de manufactura que se ejecutan sobre él. Cuando el mineral de hierro se convierte en acero, se le agrega valor, arena—en vidrio, petróleo se refina---- en plástico y el plástico en silla + valioso. Aunque la manufactura es una actividad importante, no se lleva a cabo por sí misma. Se realiza como una actividad comercial por parte de las compañías que venden sus productos a los consumidores.</a:t>
            </a:r>
            <a:endParaRPr lang="es-MX" b="1" dirty="0"/>
          </a:p>
          <a:p>
            <a:r>
              <a:rPr lang="es-ES_tradnl" b="1" dirty="0"/>
              <a:t>El tipo de manufactura que maneja una compañía depende de la clase de producto que fabrica. Se puede explorar esta relación si examinamos primero los tipos de industrias de manufactura, e identificamos después los productos que elaboran</a:t>
            </a:r>
            <a:endParaRPr lang="es-MX" b="1" dirty="0"/>
          </a:p>
          <a:p>
            <a:r>
              <a:rPr lang="es-MX" dirty="0" smtClean="0"/>
              <a:t>                                                                                       </a:t>
            </a:r>
            <a:endParaRPr lang="es-MX" dirty="0"/>
          </a:p>
        </p:txBody>
      </p:sp>
    </p:spTree>
    <p:extLst>
      <p:ext uri="{BB962C8B-B14F-4D97-AF65-F5344CB8AC3E}">
        <p14:creationId xmlns:p14="http://schemas.microsoft.com/office/powerpoint/2010/main" val="1438362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p:nvPr/>
        </p:nvPicPr>
        <p:blipFill>
          <a:blip r:embed="rId2">
            <a:extLst>
              <a:ext uri="{28A0092B-C50C-407E-A947-70E740481C1C}">
                <a14:useLocalDpi xmlns:a14="http://schemas.microsoft.com/office/drawing/2010/main" val="0"/>
              </a:ext>
            </a:extLst>
          </a:blip>
          <a:srcRect/>
          <a:stretch>
            <a:fillRect/>
          </a:stretch>
        </p:blipFill>
        <p:spPr bwMode="auto">
          <a:xfrm>
            <a:off x="467544" y="1844824"/>
            <a:ext cx="8352928" cy="4536504"/>
          </a:xfrm>
          <a:prstGeom prst="rect">
            <a:avLst/>
          </a:prstGeom>
          <a:noFill/>
          <a:ln>
            <a:noFill/>
          </a:ln>
        </p:spPr>
      </p:pic>
    </p:spTree>
    <p:extLst>
      <p:ext uri="{BB962C8B-B14F-4D97-AF65-F5344CB8AC3E}">
        <p14:creationId xmlns:p14="http://schemas.microsoft.com/office/powerpoint/2010/main" val="428807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43608" y="2060848"/>
            <a:ext cx="7128791" cy="3970318"/>
          </a:xfrm>
          <a:prstGeom prst="rect">
            <a:avLst/>
          </a:prstGeom>
          <a:noFill/>
        </p:spPr>
        <p:txBody>
          <a:bodyPr wrap="square" rtlCol="0">
            <a:spAutoFit/>
          </a:bodyPr>
          <a:lstStyle/>
          <a:p>
            <a:r>
              <a:rPr lang="es-ES_tradnl" b="1" dirty="0"/>
              <a:t>Proceso, </a:t>
            </a:r>
            <a:r>
              <a:rPr lang="es-ES" b="1" dirty="0"/>
              <a:t>"Proceso es el conjunto de actividades relacionadas y ordenadas con las que se consigue un objetivo determinado". En la ingeniería el concepto de proceso adquiere gran importancia, debido la práctica en esta carrera, que requiere: PLANEAR, INTEGRAR, ORGANIZAR, DIRIGIR Y CONTROLAR. Estas actividades permiten al Ingeniero lograr sus objetivos en el ejercicio de su profesión.</a:t>
            </a:r>
            <a:endParaRPr lang="es-MX" b="1" dirty="0"/>
          </a:p>
          <a:p>
            <a:r>
              <a:rPr lang="es-ES_tradnl" b="1" dirty="0"/>
              <a:t>Diagramas De Procesos De Manufactura, para el mejor entendimiento de los procesos de manufactura es necesario el uso de diagramas que permiten la fácil identificación de actividades y sus relaciones</a:t>
            </a:r>
            <a:r>
              <a:rPr lang="es-ES_tradnl" dirty="0"/>
              <a:t>.</a:t>
            </a:r>
            <a:endParaRPr lang="es-MX" dirty="0"/>
          </a:p>
          <a:p>
            <a:r>
              <a:rPr lang="es-ES_tradnl" b="1" dirty="0"/>
              <a:t>Eficiencia, la relación numérica que existe entre la cantidad lograda por un sistema y la máxima cantidad que dicho sistema pueda lograr</a:t>
            </a:r>
            <a:r>
              <a:rPr lang="es-ES_tradnl" dirty="0"/>
              <a:t>.</a:t>
            </a:r>
            <a:endParaRPr lang="es-MX" dirty="0"/>
          </a:p>
          <a:p>
            <a:r>
              <a:rPr lang="es-ES_tradnl" b="1" dirty="0" smtClean="0"/>
              <a:t>Efectividad</a:t>
            </a:r>
            <a:r>
              <a:rPr lang="es-ES_tradnl" b="1" dirty="0"/>
              <a:t>, la estimación del cumplimiento de objetivos, fines o funciones de un sistema o proceso, sin que exista evaluación numérica o estándares predeterminados.</a:t>
            </a:r>
            <a:endParaRPr lang="es-MX" b="1" dirty="0"/>
          </a:p>
        </p:txBody>
      </p:sp>
    </p:spTree>
    <p:extLst>
      <p:ext uri="{BB962C8B-B14F-4D97-AF65-F5344CB8AC3E}">
        <p14:creationId xmlns:p14="http://schemas.microsoft.com/office/powerpoint/2010/main" val="1849035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817</Words>
  <Application>Microsoft Office PowerPoint</Application>
  <PresentationFormat>Presentación en pantalla (4:3)</PresentationFormat>
  <Paragraphs>41</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 Procesos de Manufactura</vt:lpstr>
      <vt:lpstr>Manufactura</vt:lpstr>
      <vt:lpstr>Abstract</vt:lpstr>
      <vt:lpstr>1.1 Conceptos básicos de los procesos de manufactura</vt:lpstr>
      <vt:lpstr>Presentación de PowerPoint</vt:lpstr>
      <vt:lpstr>Presentación de PowerPoint</vt:lpstr>
      <vt:lpstr>Presentación de PowerPoint</vt:lpstr>
      <vt:lpstr>Presentación de PowerPoint</vt:lpstr>
      <vt:lpstr>Presentación de PowerPoint</vt:lpstr>
      <vt:lpstr>Referencias: 1.- MIKELL P. GROOVER, (1997), Fundamentos de Manufactura Moderna: materiales, procesos y sistemas , PEARSON, Primera edición, Naucalpan de Juárez, Estado de México, ISBN: 968-880-846-6  2.- Serope Kalpakjian y Steven R. Schmid, Manufactura, Ingeniería y Tecnología, (2014). PEARSON, Séptima edición, México, D.F. ISBN: 978-607-32-2735--3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Francisco</cp:lastModifiedBy>
  <cp:revision>44</cp:revision>
  <dcterms:created xsi:type="dcterms:W3CDTF">2012-12-04T21:22:09Z</dcterms:created>
  <dcterms:modified xsi:type="dcterms:W3CDTF">2016-10-12T11:36:50Z</dcterms:modified>
</cp:coreProperties>
</file>